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handoutMasterIdLst>
    <p:handoutMasterId r:id="rId11"/>
  </p:handoutMasterIdLst>
  <p:sldIdLst>
    <p:sldId id="392" r:id="rId2"/>
    <p:sldId id="376" r:id="rId3"/>
    <p:sldId id="377" r:id="rId4"/>
    <p:sldId id="378" r:id="rId5"/>
    <p:sldId id="379" r:id="rId6"/>
    <p:sldId id="380" r:id="rId7"/>
    <p:sldId id="381" r:id="rId8"/>
    <p:sldId id="382" r:id="rId9"/>
    <p:sldId id="391" r:id="rId10"/>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A4"/>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40" autoAdjust="0"/>
  </p:normalViewPr>
  <p:slideViewPr>
    <p:cSldViewPr showGuides="1">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38427C92-A326-4A6D-A6AD-D91F80B23320}" type="datetimeFigureOut">
              <a:rPr lang="en-US" smtClean="0"/>
              <a:t>11/19/2018</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06EFBEEC-51C5-43E8-8340-6F8295021878}" type="slidenum">
              <a:rPr lang="en-US" smtClean="0"/>
              <a:t>‹#›</a:t>
            </a:fld>
            <a:endParaRPr lang="en-US"/>
          </a:p>
        </p:txBody>
      </p:sp>
    </p:spTree>
    <p:extLst>
      <p:ext uri="{BB962C8B-B14F-4D97-AF65-F5344CB8AC3E}">
        <p14:creationId xmlns:p14="http://schemas.microsoft.com/office/powerpoint/2010/main" val="38630705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4" name="Rectangle 2"/>
          <p:cNvSpPr>
            <a:spLocks noGrp="1" noChangeArrowheads="1"/>
          </p:cNvSpPr>
          <p:nvPr>
            <p:ph type="ctrTitle"/>
          </p:nvPr>
        </p:nvSpPr>
        <p:spPr>
          <a:xfrm>
            <a:off x="914400" y="1524000"/>
            <a:ext cx="7623175" cy="1752600"/>
          </a:xfrm>
        </p:spPr>
        <p:txBody>
          <a:bodyPr/>
          <a:lstStyle>
            <a:lvl1pPr>
              <a:defRPr sz="5000"/>
            </a:lvl1pPr>
          </a:lstStyle>
          <a:p>
            <a:pPr lvl="0"/>
            <a:r>
              <a:rPr lang="en-US" altLang="zh-CN" noProof="0" smtClean="0"/>
              <a:t>Click to edit Master title style</a:t>
            </a:r>
          </a:p>
        </p:txBody>
      </p:sp>
      <p:sp>
        <p:nvSpPr>
          <p:cNvPr id="2867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en-US" altLang="zh-CN"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ltLang="zh-CN"/>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zh-CN"/>
          </a:p>
        </p:txBody>
      </p:sp>
      <p:sp>
        <p:nvSpPr>
          <p:cNvPr id="8" name="Rectangle 6"/>
          <p:cNvSpPr>
            <a:spLocks noGrp="1" noChangeArrowheads="1"/>
          </p:cNvSpPr>
          <p:nvPr>
            <p:ph type="sldNum" sz="quarter" idx="12"/>
          </p:nvPr>
        </p:nvSpPr>
        <p:spPr/>
        <p:txBody>
          <a:bodyPr/>
          <a:lstStyle>
            <a:lvl1pPr>
              <a:defRPr/>
            </a:lvl1pPr>
          </a:lstStyle>
          <a:p>
            <a:pPr>
              <a:defRPr/>
            </a:pPr>
            <a:fld id="{DB129BAD-66D1-465E-BD58-1C6C12DB7316}" type="slidenum">
              <a:rPr lang="en-US" altLang="zh-CN"/>
              <a:pPr>
                <a:defRPr/>
              </a:pPr>
              <a:t>‹#›</a:t>
            </a:fld>
            <a:endParaRPr lang="en-US" altLang="zh-CN"/>
          </a:p>
        </p:txBody>
      </p:sp>
    </p:spTree>
    <p:extLst>
      <p:ext uri="{BB962C8B-B14F-4D97-AF65-F5344CB8AC3E}">
        <p14:creationId xmlns:p14="http://schemas.microsoft.com/office/powerpoint/2010/main" val="895981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CAE5B48-92E1-4432-8046-6B96660EC939}" type="slidenum">
              <a:rPr lang="en-US" altLang="zh-CN"/>
              <a:pPr>
                <a:defRPr/>
              </a:pPr>
              <a:t>‹#›</a:t>
            </a:fld>
            <a:endParaRPr lang="en-US" altLang="zh-CN"/>
          </a:p>
        </p:txBody>
      </p:sp>
    </p:spTree>
    <p:extLst>
      <p:ext uri="{BB962C8B-B14F-4D97-AF65-F5344CB8AC3E}">
        <p14:creationId xmlns:p14="http://schemas.microsoft.com/office/powerpoint/2010/main" val="3060095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3688D9B-25AB-4D0F-81F0-A6245B70D117}" type="slidenum">
              <a:rPr lang="en-US" altLang="zh-CN"/>
              <a:pPr>
                <a:defRPr/>
              </a:pPr>
              <a:t>‹#›</a:t>
            </a:fld>
            <a:endParaRPr lang="en-US" altLang="zh-CN"/>
          </a:p>
        </p:txBody>
      </p:sp>
    </p:spTree>
    <p:extLst>
      <p:ext uri="{BB962C8B-B14F-4D97-AF65-F5344CB8AC3E}">
        <p14:creationId xmlns:p14="http://schemas.microsoft.com/office/powerpoint/2010/main" val="632405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0BDF148-CBC9-446E-B7DD-15B0EE2F2923}" type="slidenum">
              <a:rPr lang="en-US" altLang="zh-CN"/>
              <a:pPr>
                <a:defRPr/>
              </a:pPr>
              <a:t>‹#›</a:t>
            </a:fld>
            <a:endParaRPr lang="en-US" altLang="zh-CN"/>
          </a:p>
        </p:txBody>
      </p:sp>
    </p:spTree>
    <p:extLst>
      <p:ext uri="{BB962C8B-B14F-4D97-AF65-F5344CB8AC3E}">
        <p14:creationId xmlns:p14="http://schemas.microsoft.com/office/powerpoint/2010/main" val="90785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9517673-B664-4980-AC68-05EFF331DBB3}" type="slidenum">
              <a:rPr lang="en-US" altLang="zh-CN"/>
              <a:pPr>
                <a:defRPr/>
              </a:pPr>
              <a:t>‹#›</a:t>
            </a:fld>
            <a:endParaRPr lang="en-US" altLang="zh-CN"/>
          </a:p>
        </p:txBody>
      </p:sp>
    </p:spTree>
    <p:extLst>
      <p:ext uri="{BB962C8B-B14F-4D97-AF65-F5344CB8AC3E}">
        <p14:creationId xmlns:p14="http://schemas.microsoft.com/office/powerpoint/2010/main" val="2214172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07651116-6936-450F-8542-079DF19A54D9}" type="slidenum">
              <a:rPr lang="en-US" altLang="zh-CN"/>
              <a:pPr>
                <a:defRPr/>
              </a:pPr>
              <a:t>‹#›</a:t>
            </a:fld>
            <a:endParaRPr lang="en-US" altLang="zh-CN"/>
          </a:p>
        </p:txBody>
      </p:sp>
    </p:spTree>
    <p:extLst>
      <p:ext uri="{BB962C8B-B14F-4D97-AF65-F5344CB8AC3E}">
        <p14:creationId xmlns:p14="http://schemas.microsoft.com/office/powerpoint/2010/main" val="1408043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3342A326-134F-4277-B261-D9B4FBE40017}" type="slidenum">
              <a:rPr lang="en-US" altLang="zh-CN"/>
              <a:pPr>
                <a:defRPr/>
              </a:pPr>
              <a:t>‹#›</a:t>
            </a:fld>
            <a:endParaRPr lang="en-US" altLang="zh-CN"/>
          </a:p>
        </p:txBody>
      </p:sp>
    </p:spTree>
    <p:extLst>
      <p:ext uri="{BB962C8B-B14F-4D97-AF65-F5344CB8AC3E}">
        <p14:creationId xmlns:p14="http://schemas.microsoft.com/office/powerpoint/2010/main" val="930277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8BEDC2B0-AB1C-48FA-8D60-0130EB650998}" type="slidenum">
              <a:rPr lang="en-US" altLang="zh-CN"/>
              <a:pPr>
                <a:defRPr/>
              </a:pPr>
              <a:t>‹#›</a:t>
            </a:fld>
            <a:endParaRPr lang="en-US" altLang="zh-CN"/>
          </a:p>
        </p:txBody>
      </p:sp>
    </p:spTree>
    <p:extLst>
      <p:ext uri="{BB962C8B-B14F-4D97-AF65-F5344CB8AC3E}">
        <p14:creationId xmlns:p14="http://schemas.microsoft.com/office/powerpoint/2010/main" val="1703344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D2BB5D35-5635-438E-85CF-547267A621BB}" type="slidenum">
              <a:rPr lang="en-US" altLang="zh-CN"/>
              <a:pPr>
                <a:defRPr/>
              </a:pPr>
              <a:t>‹#›</a:t>
            </a:fld>
            <a:endParaRPr lang="en-US" altLang="zh-CN"/>
          </a:p>
        </p:txBody>
      </p:sp>
    </p:spTree>
    <p:extLst>
      <p:ext uri="{BB962C8B-B14F-4D97-AF65-F5344CB8AC3E}">
        <p14:creationId xmlns:p14="http://schemas.microsoft.com/office/powerpoint/2010/main" val="2087688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388C45E5-CAF8-4D1E-A6E9-F5BABA0F6340}" type="slidenum">
              <a:rPr lang="en-US" altLang="zh-CN"/>
              <a:pPr>
                <a:defRPr/>
              </a:pPr>
              <a:t>‹#›</a:t>
            </a:fld>
            <a:endParaRPr lang="en-US" altLang="zh-CN"/>
          </a:p>
        </p:txBody>
      </p:sp>
    </p:spTree>
    <p:extLst>
      <p:ext uri="{BB962C8B-B14F-4D97-AF65-F5344CB8AC3E}">
        <p14:creationId xmlns:p14="http://schemas.microsoft.com/office/powerpoint/2010/main" val="1457645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8C23ECA2-2573-4135-A096-795DC4BA7D44}" type="slidenum">
              <a:rPr lang="en-US" altLang="zh-CN"/>
              <a:pPr>
                <a:defRPr/>
              </a:pPr>
              <a:t>‹#›</a:t>
            </a:fld>
            <a:endParaRPr lang="en-US" altLang="zh-CN"/>
          </a:p>
        </p:txBody>
      </p:sp>
    </p:spTree>
    <p:extLst>
      <p:ext uri="{BB962C8B-B14F-4D97-AF65-F5344CB8AC3E}">
        <p14:creationId xmlns:p14="http://schemas.microsoft.com/office/powerpoint/2010/main" val="336296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7652"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endParaRPr lang="en-US" altLang="zh-CN"/>
          </a:p>
        </p:txBody>
      </p:sp>
      <p:sp>
        <p:nvSpPr>
          <p:cNvPr id="2765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endParaRPr lang="en-US" altLang="zh-CN"/>
          </a:p>
        </p:txBody>
      </p:sp>
      <p:sp>
        <p:nvSpPr>
          <p:cNvPr id="27654"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508111CB-7EE7-4C21-9C2A-17F123E4C3E9}" type="slidenum">
              <a:rPr lang="en-US" altLang="zh-CN"/>
              <a:pPr>
                <a:defRPr/>
              </a:pPr>
              <a:t>‹#›</a:t>
            </a:fld>
            <a:endParaRPr lang="en-US" altLang="zh-CN"/>
          </a:p>
        </p:txBody>
      </p:sp>
      <p:sp>
        <p:nvSpPr>
          <p:cNvPr id="1031"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24"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ea typeface="宋体" pitchFamily="2" charset="-122"/>
        </a:defRPr>
      </a:lvl2pPr>
      <a:lvl3pPr algn="l" rtl="0" eaLnBrk="0" fontAlgn="base" hangingPunct="0">
        <a:spcBef>
          <a:spcPct val="0"/>
        </a:spcBef>
        <a:spcAft>
          <a:spcPct val="0"/>
        </a:spcAft>
        <a:defRPr sz="4200">
          <a:solidFill>
            <a:schemeClr val="tx2"/>
          </a:solidFill>
          <a:latin typeface="Garamond" pitchFamily="18" charset="0"/>
          <a:ea typeface="宋体" pitchFamily="2" charset="-122"/>
        </a:defRPr>
      </a:lvl3pPr>
      <a:lvl4pPr algn="l" rtl="0" eaLnBrk="0" fontAlgn="base" hangingPunct="0">
        <a:spcBef>
          <a:spcPct val="0"/>
        </a:spcBef>
        <a:spcAft>
          <a:spcPct val="0"/>
        </a:spcAft>
        <a:defRPr sz="4200">
          <a:solidFill>
            <a:schemeClr val="tx2"/>
          </a:solidFill>
          <a:latin typeface="Garamond" pitchFamily="18" charset="0"/>
          <a:ea typeface="宋体" pitchFamily="2" charset="-122"/>
        </a:defRPr>
      </a:lvl4pPr>
      <a:lvl5pPr algn="l" rtl="0" eaLnBrk="0" fontAlgn="base" hangingPunct="0">
        <a:spcBef>
          <a:spcPct val="0"/>
        </a:spcBef>
        <a:spcAft>
          <a:spcPct val="0"/>
        </a:spcAft>
        <a:defRPr sz="4200">
          <a:solidFill>
            <a:schemeClr val="tx2"/>
          </a:solidFill>
          <a:latin typeface="Garamond" pitchFamily="18" charset="0"/>
          <a:ea typeface="宋体" pitchFamily="2" charset="-122"/>
        </a:defRPr>
      </a:lvl5pPr>
      <a:lvl6pPr marL="457200" algn="l" rtl="0" fontAlgn="base">
        <a:spcBef>
          <a:spcPct val="0"/>
        </a:spcBef>
        <a:spcAft>
          <a:spcPct val="0"/>
        </a:spcAft>
        <a:defRPr sz="4200">
          <a:solidFill>
            <a:schemeClr val="tx2"/>
          </a:solidFill>
          <a:latin typeface="Garamond" pitchFamily="18" charset="0"/>
          <a:ea typeface="宋体" pitchFamily="2" charset="-122"/>
        </a:defRPr>
      </a:lvl6pPr>
      <a:lvl7pPr marL="914400" algn="l" rtl="0" fontAlgn="base">
        <a:spcBef>
          <a:spcPct val="0"/>
        </a:spcBef>
        <a:spcAft>
          <a:spcPct val="0"/>
        </a:spcAft>
        <a:defRPr sz="4200">
          <a:solidFill>
            <a:schemeClr val="tx2"/>
          </a:solidFill>
          <a:latin typeface="Garamond" pitchFamily="18" charset="0"/>
          <a:ea typeface="宋体" pitchFamily="2" charset="-122"/>
        </a:defRPr>
      </a:lvl7pPr>
      <a:lvl8pPr marL="1371600" algn="l" rtl="0" fontAlgn="base">
        <a:spcBef>
          <a:spcPct val="0"/>
        </a:spcBef>
        <a:spcAft>
          <a:spcPct val="0"/>
        </a:spcAft>
        <a:defRPr sz="4200">
          <a:solidFill>
            <a:schemeClr val="tx2"/>
          </a:solidFill>
          <a:latin typeface="Garamond" pitchFamily="18" charset="0"/>
          <a:ea typeface="宋体" pitchFamily="2" charset="-122"/>
        </a:defRPr>
      </a:lvl8pPr>
      <a:lvl9pPr marL="1828800" algn="l" rtl="0" fontAlgn="base">
        <a:spcBef>
          <a:spcPct val="0"/>
        </a:spcBef>
        <a:spcAft>
          <a:spcPct val="0"/>
        </a:spcAft>
        <a:defRPr sz="4200">
          <a:solidFill>
            <a:schemeClr val="tx2"/>
          </a:solidFill>
          <a:latin typeface="Garamond" pitchFamily="18" charset="0"/>
          <a:ea typeface="宋体" pitchFamily="2" charset="-122"/>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1740068"/>
            <a:ext cx="7623175" cy="1517407"/>
          </a:xfrm>
        </p:spPr>
        <p:txBody>
          <a:bodyPr/>
          <a:lstStyle/>
          <a:p>
            <a:r>
              <a:rPr lang="en-US" altLang="zh-CN" sz="4600" b="1" dirty="0">
                <a:solidFill>
                  <a:srgbClr val="005EA4"/>
                </a:solidFill>
              </a:rPr>
              <a:t>Computers </a:t>
            </a:r>
            <a:r>
              <a:rPr lang="en-US" altLang="zh-CN" sz="4600" b="1" dirty="0" smtClean="0">
                <a:solidFill>
                  <a:srgbClr val="005EA4"/>
                </a:solidFill>
              </a:rPr>
              <a:t>Principles</a:t>
            </a:r>
            <a:r>
              <a:rPr lang="en-US" altLang="zh-CN" sz="5600" b="1" dirty="0" smtClean="0">
                <a:solidFill>
                  <a:srgbClr val="005EA4"/>
                </a:solidFill>
              </a:rPr>
              <a:t/>
            </a:r>
            <a:br>
              <a:rPr lang="en-US" altLang="zh-CN" sz="5600" b="1" dirty="0" smtClean="0">
                <a:solidFill>
                  <a:srgbClr val="005EA4"/>
                </a:solidFill>
              </a:rPr>
            </a:br>
            <a:r>
              <a:rPr lang="en-US" sz="2800" b="1" i="1" dirty="0" smtClean="0"/>
              <a:t>8 Lecture</a:t>
            </a:r>
            <a:r>
              <a:rPr lang="en-US" sz="2800" b="1" i="1" dirty="0" smtClean="0"/>
              <a:t>/ </a:t>
            </a:r>
            <a:r>
              <a:rPr lang="en-US" sz="2800" b="1" i="1" dirty="0"/>
              <a:t>Internet</a:t>
            </a:r>
          </a:p>
        </p:txBody>
      </p:sp>
      <p:sp>
        <p:nvSpPr>
          <p:cNvPr id="3075" name="Rectangle 3"/>
          <p:cNvSpPr>
            <a:spLocks noGrp="1" noChangeArrowheads="1"/>
          </p:cNvSpPr>
          <p:nvPr>
            <p:ph type="subTitle" idx="1"/>
          </p:nvPr>
        </p:nvSpPr>
        <p:spPr>
          <a:xfrm>
            <a:off x="1981200" y="3962400"/>
            <a:ext cx="6553200" cy="1143000"/>
          </a:xfrm>
        </p:spPr>
        <p:txBody>
          <a:bodyPr/>
          <a:lstStyle/>
          <a:p>
            <a:pPr algn="ctr" eaLnBrk="1" hangingPunct="1">
              <a:lnSpc>
                <a:spcPct val="80000"/>
              </a:lnSpc>
            </a:pPr>
            <a:r>
              <a:rPr lang="en-US" altLang="en-US" dirty="0" smtClean="0"/>
              <a:t>Dr. </a:t>
            </a:r>
            <a:r>
              <a:rPr lang="en-US" altLang="en-US" dirty="0" err="1"/>
              <a:t>Qasim</a:t>
            </a:r>
            <a:r>
              <a:rPr lang="en-US" altLang="en-US" dirty="0"/>
              <a:t> Adnan </a:t>
            </a:r>
            <a:r>
              <a:rPr lang="en-US" altLang="en-US" dirty="0" err="1"/>
              <a:t>Aljanabi</a:t>
            </a:r>
            <a:r>
              <a:rPr lang="en-US" altLang="en-US" dirty="0"/>
              <a:t> </a:t>
            </a:r>
            <a:endParaRPr lang="en-US" altLang="en-US" dirty="0" smtClean="0"/>
          </a:p>
          <a:p>
            <a:pPr eaLnBrk="1" hangingPunct="1"/>
            <a:endParaRPr lang="en-US" altLang="zh-CN" dirty="0" smtClean="0"/>
          </a:p>
        </p:txBody>
      </p:sp>
      <p:pic>
        <p:nvPicPr>
          <p:cNvPr id="4" name="Picture 2" descr="F:\محاضرات موارد مائية\Irrigation\saQPmQdiyal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4006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981200" y="3266492"/>
            <a:ext cx="5791200" cy="646331"/>
          </a:xfrm>
          <a:prstGeom prst="rect">
            <a:avLst/>
          </a:prstGeom>
        </p:spPr>
        <p:txBody>
          <a:bodyPr wrap="square">
            <a:spAutoFit/>
          </a:bodyPr>
          <a:lstStyle/>
          <a:p>
            <a:r>
              <a:rPr lang="en-US" b="1" i="1" kern="0" dirty="0">
                <a:solidFill>
                  <a:srgbClr val="C00000"/>
                </a:solidFill>
                <a:latin typeface="Garamond"/>
                <a:ea typeface="宋体"/>
              </a:rPr>
              <a:t>Civil Engineering Department </a:t>
            </a:r>
            <a:br>
              <a:rPr lang="en-US" b="1" i="1" kern="0" dirty="0">
                <a:solidFill>
                  <a:srgbClr val="C00000"/>
                </a:solidFill>
                <a:latin typeface="Garamond"/>
                <a:ea typeface="宋体"/>
              </a:rPr>
            </a:br>
            <a:r>
              <a:rPr lang="en-US" b="1" i="1" kern="0" dirty="0">
                <a:solidFill>
                  <a:srgbClr val="C00000"/>
                </a:solidFill>
                <a:latin typeface="Garamond"/>
                <a:ea typeface="宋体"/>
              </a:rPr>
              <a:t>College of Engineering / </a:t>
            </a:r>
            <a:r>
              <a:rPr lang="en-US" b="1" i="1" kern="0" dirty="0" err="1">
                <a:solidFill>
                  <a:srgbClr val="C00000"/>
                </a:solidFill>
                <a:latin typeface="Garamond"/>
                <a:ea typeface="宋体"/>
              </a:rPr>
              <a:t>Diyala</a:t>
            </a:r>
            <a:r>
              <a:rPr lang="en-US" b="1" i="1" kern="0" dirty="0">
                <a:solidFill>
                  <a:srgbClr val="C00000"/>
                </a:solidFill>
                <a:latin typeface="Garamond"/>
                <a:ea typeface="宋体"/>
              </a:rPr>
              <a:t> University/ 2015-2016</a:t>
            </a:r>
            <a:r>
              <a:rPr lang="en-US" b="1" i="1" kern="0" dirty="0">
                <a:solidFill>
                  <a:srgbClr val="006633"/>
                </a:solidFill>
                <a:latin typeface="Garamond"/>
                <a:ea typeface="宋体"/>
              </a:rPr>
              <a:t>. </a:t>
            </a:r>
            <a:endParaRPr lang="en-US" dirty="0"/>
          </a:p>
        </p:txBody>
      </p:sp>
    </p:spTree>
    <p:extLst>
      <p:ext uri="{BB962C8B-B14F-4D97-AF65-F5344CB8AC3E}">
        <p14:creationId xmlns:p14="http://schemas.microsoft.com/office/powerpoint/2010/main" val="3236130223"/>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866" y="806131"/>
            <a:ext cx="8686800" cy="923330"/>
          </a:xfrm>
          <a:prstGeom prst="rect">
            <a:avLst/>
          </a:prstGeom>
        </p:spPr>
        <p:txBody>
          <a:bodyPr wrap="square">
            <a:spAutoFit/>
          </a:bodyPr>
          <a:lstStyle/>
          <a:p>
            <a:pPr algn="just">
              <a:buFont typeface="Wingdings" pitchFamily="2" charset="2"/>
              <a:buChar char="Ø"/>
            </a:pPr>
            <a:r>
              <a:rPr lang="en-US" dirty="0"/>
              <a:t>The word internet connect of two words , the first word is “inter“ short of “international”, and second word ”net” short of “network”. The whole word internet mean “international network”. </a:t>
            </a:r>
            <a:endParaRPr lang="en-IN" dirty="0"/>
          </a:p>
        </p:txBody>
      </p:sp>
      <p:sp>
        <p:nvSpPr>
          <p:cNvPr id="4" name="Rectangle 3"/>
          <p:cNvSpPr/>
          <p:nvPr/>
        </p:nvSpPr>
        <p:spPr>
          <a:xfrm>
            <a:off x="3048000" y="304800"/>
            <a:ext cx="3200400" cy="461665"/>
          </a:xfrm>
          <a:prstGeom prst="rect">
            <a:avLst/>
          </a:prstGeom>
          <a:solidFill>
            <a:srgbClr val="00B0F0"/>
          </a:solidFill>
        </p:spPr>
        <p:txBody>
          <a:bodyPr wrap="square">
            <a:spAutoFit/>
          </a:bodyPr>
          <a:lstStyle/>
          <a:p>
            <a:pPr algn="ctr"/>
            <a:r>
              <a:rPr lang="en-IN" sz="2400" b="1" i="1" dirty="0">
                <a:solidFill>
                  <a:srgbClr val="FF0000"/>
                </a:solidFill>
                <a:effectLst>
                  <a:outerShdw blurRad="38100" dist="38100" dir="2700000" algn="tl">
                    <a:srgbClr val="000000">
                      <a:alpha val="43137"/>
                    </a:srgbClr>
                  </a:outerShdw>
                </a:effectLst>
              </a:rPr>
              <a:t>Internet</a:t>
            </a:r>
            <a:endParaRPr lang="en-IN" sz="2400" dirty="0">
              <a:solidFill>
                <a:srgbClr val="FF0000"/>
              </a:solidFill>
              <a:effectLst>
                <a:outerShdw blurRad="38100" dist="38100" dir="2700000" algn="tl">
                  <a:srgbClr val="000000">
                    <a:alpha val="43137"/>
                  </a:srgbClr>
                </a:outerShdw>
              </a:effectLst>
            </a:endParaRPr>
          </a:p>
        </p:txBody>
      </p:sp>
      <p:sp>
        <p:nvSpPr>
          <p:cNvPr id="2" name="Rectangle 1"/>
          <p:cNvSpPr/>
          <p:nvPr/>
        </p:nvSpPr>
        <p:spPr>
          <a:xfrm>
            <a:off x="190500" y="1990130"/>
            <a:ext cx="8953500" cy="2308324"/>
          </a:xfrm>
          <a:prstGeom prst="rect">
            <a:avLst/>
          </a:prstGeom>
        </p:spPr>
        <p:txBody>
          <a:bodyPr wrap="square">
            <a:spAutoFit/>
          </a:bodyPr>
          <a:lstStyle/>
          <a:p>
            <a:r>
              <a:rPr lang="en-US" b="1" dirty="0"/>
              <a:t>The internet </a:t>
            </a:r>
            <a:r>
              <a:rPr lang="en-US" dirty="0"/>
              <a:t>is a network, a group of connected computers. Each runs software to provide or serve information and/or access and view information. The internet is the transport vehicle for the information stored in the files or documents on another computer. It can be compared to an international communications utility servicing computers. It is sometimes compared to a giant plumbing system. The internet itself does not contain information. It is slight misstatement to say a ‘document was found on the internet”. It would be more correct to say it was found through or using the internet. What it is found in (or on) is one of the computers linked to the internet. </a:t>
            </a:r>
          </a:p>
        </p:txBody>
      </p:sp>
      <p:sp>
        <p:nvSpPr>
          <p:cNvPr id="5" name="Rectangle 4"/>
          <p:cNvSpPr/>
          <p:nvPr/>
        </p:nvSpPr>
        <p:spPr>
          <a:xfrm>
            <a:off x="266700" y="4298454"/>
            <a:ext cx="5562600" cy="2031325"/>
          </a:xfrm>
          <a:prstGeom prst="rect">
            <a:avLst/>
          </a:prstGeom>
        </p:spPr>
        <p:txBody>
          <a:bodyPr wrap="square">
            <a:spAutoFit/>
          </a:bodyPr>
          <a:lstStyle/>
          <a:p>
            <a:r>
              <a:rPr lang="en-US" dirty="0"/>
              <a:t>The internet provides many services such as: </a:t>
            </a:r>
          </a:p>
          <a:p>
            <a:r>
              <a:rPr lang="en-US" dirty="0"/>
              <a:t>1. Browsing. </a:t>
            </a:r>
          </a:p>
          <a:p>
            <a:r>
              <a:rPr lang="en-US" dirty="0"/>
              <a:t>2. Searching. </a:t>
            </a:r>
          </a:p>
          <a:p>
            <a:r>
              <a:rPr lang="en-US" dirty="0"/>
              <a:t>3. On – Line Business. </a:t>
            </a:r>
          </a:p>
          <a:p>
            <a:r>
              <a:rPr lang="en-US" dirty="0"/>
              <a:t>4. Electronic mail E- mail. </a:t>
            </a:r>
          </a:p>
          <a:p>
            <a:r>
              <a:rPr lang="en-US" dirty="0"/>
              <a:t>5. Chatting. </a:t>
            </a:r>
          </a:p>
          <a:p>
            <a:r>
              <a:rPr lang="en-US" dirty="0"/>
              <a:t>6. Shopping.</a:t>
            </a:r>
          </a:p>
        </p:txBody>
      </p:sp>
    </p:spTree>
    <p:extLst>
      <p:ext uri="{BB962C8B-B14F-4D97-AF65-F5344CB8AC3E}">
        <p14:creationId xmlns:p14="http://schemas.microsoft.com/office/powerpoint/2010/main" val="1326637995"/>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304800"/>
            <a:ext cx="2726644" cy="461665"/>
          </a:xfrm>
          <a:prstGeom prst="rect">
            <a:avLst/>
          </a:prstGeom>
          <a:solidFill>
            <a:srgbClr val="00B0F0"/>
          </a:solidFill>
        </p:spPr>
        <p:txBody>
          <a:bodyPr wrap="none">
            <a:spAutoFit/>
          </a:bodyPr>
          <a:lstStyle/>
          <a:p>
            <a:r>
              <a:rPr lang="en-IN" sz="2400" b="1" dirty="0">
                <a:solidFill>
                  <a:srgbClr val="FF0000"/>
                </a:solidFill>
                <a:effectLst>
                  <a:outerShdw blurRad="38100" dist="38100" dir="2700000" algn="tl">
                    <a:srgbClr val="000000">
                      <a:alpha val="43137"/>
                    </a:srgbClr>
                  </a:outerShdw>
                </a:effectLst>
              </a:rPr>
              <a:t>Types of Network</a:t>
            </a:r>
            <a:endParaRPr lang="en-IN" sz="2400" dirty="0">
              <a:solidFill>
                <a:srgbClr val="FF0000"/>
              </a:solidFill>
              <a:effectLst>
                <a:outerShdw blurRad="38100" dist="38100" dir="2700000" algn="tl">
                  <a:srgbClr val="000000">
                    <a:alpha val="43137"/>
                  </a:srgbClr>
                </a:outerShdw>
              </a:effectLst>
            </a:endParaRPr>
          </a:p>
        </p:txBody>
      </p:sp>
      <p:sp>
        <p:nvSpPr>
          <p:cNvPr id="4" name="Rectangle 3"/>
          <p:cNvSpPr/>
          <p:nvPr/>
        </p:nvSpPr>
        <p:spPr>
          <a:xfrm>
            <a:off x="244258" y="1066800"/>
            <a:ext cx="8763000" cy="4247317"/>
          </a:xfrm>
          <a:prstGeom prst="rect">
            <a:avLst/>
          </a:prstGeom>
        </p:spPr>
        <p:txBody>
          <a:bodyPr wrap="square">
            <a:spAutoFit/>
          </a:bodyPr>
          <a:lstStyle/>
          <a:p>
            <a:r>
              <a:rPr lang="en-US" b="1" dirty="0"/>
              <a:t>Network: </a:t>
            </a:r>
            <a:r>
              <a:rPr lang="en-US" dirty="0"/>
              <a:t>A network is a group of computers (two or more) that are linked together to allow them to exchange information and share resources: There are two major types of networks: </a:t>
            </a:r>
          </a:p>
          <a:p>
            <a:r>
              <a:rPr lang="en-US" dirty="0"/>
              <a:t>1. Local Area Network (LAN)</a:t>
            </a:r>
          </a:p>
          <a:p>
            <a:pPr algn="just"/>
            <a:r>
              <a:rPr lang="en-US" dirty="0" smtClean="0"/>
              <a:t>	It </a:t>
            </a:r>
            <a:r>
              <a:rPr lang="en-US" dirty="0"/>
              <a:t>connects a group of users in the same physical location (such in one </a:t>
            </a:r>
            <a:r>
              <a:rPr lang="en-US" dirty="0" smtClean="0"/>
              <a:t>	building</a:t>
            </a:r>
            <a:r>
              <a:rPr lang="en-US" dirty="0"/>
              <a:t>) so that they can share information and resource, like printers and </a:t>
            </a:r>
            <a:r>
              <a:rPr lang="en-US" dirty="0" smtClean="0"/>
              <a:t>	internet </a:t>
            </a:r>
            <a:r>
              <a:rPr lang="en-US" dirty="0"/>
              <a:t>connections, with each other. </a:t>
            </a:r>
          </a:p>
          <a:p>
            <a:r>
              <a:rPr lang="en-US" dirty="0"/>
              <a:t>2. Wide Area Network (WAN)</a:t>
            </a:r>
          </a:p>
          <a:p>
            <a:pPr lvl="1" algn="just"/>
            <a:r>
              <a:rPr lang="en-US" dirty="0"/>
              <a:t>It connects people in the same company or organization but in different physical location. Several different networks are connected even though they may be in different cities or even in different country. The WAN can be large and very expensive to build and maintain. With a WAN, the need to share resources is not the major consideration; instead, the need to share information is the major objective. A WAN allow member to share files, database, and e-mail. The internet is a prime example of a WAN. </a:t>
            </a:r>
          </a:p>
        </p:txBody>
      </p:sp>
    </p:spTree>
    <p:extLst>
      <p:ext uri="{BB962C8B-B14F-4D97-AF65-F5344CB8AC3E}">
        <p14:creationId xmlns:p14="http://schemas.microsoft.com/office/powerpoint/2010/main" val="386969416"/>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4200" y="304800"/>
            <a:ext cx="2973891" cy="461665"/>
          </a:xfrm>
          <a:prstGeom prst="rect">
            <a:avLst/>
          </a:prstGeom>
          <a:solidFill>
            <a:srgbClr val="00B0F0"/>
          </a:solidFill>
        </p:spPr>
        <p:txBody>
          <a:bodyPr wrap="none">
            <a:spAutoFit/>
          </a:bodyPr>
          <a:lstStyle/>
          <a:p>
            <a:pPr algn="ctr"/>
            <a:r>
              <a:rPr lang="en-IN" sz="2400" b="1" dirty="0">
                <a:solidFill>
                  <a:srgbClr val="FF0000"/>
                </a:solidFill>
                <a:effectLst>
                  <a:outerShdw blurRad="38100" dist="38100" dir="2700000" algn="tl">
                    <a:srgbClr val="000000">
                      <a:alpha val="43137"/>
                    </a:srgbClr>
                  </a:outerShdw>
                </a:effectLst>
              </a:rPr>
              <a:t>Network Hardware </a:t>
            </a:r>
            <a:endParaRPr lang="en-IN" sz="2400" dirty="0">
              <a:solidFill>
                <a:srgbClr val="FF0000"/>
              </a:solidFill>
              <a:effectLst>
                <a:outerShdw blurRad="38100" dist="38100" dir="2700000" algn="tl">
                  <a:srgbClr val="000000">
                    <a:alpha val="43137"/>
                  </a:srgbClr>
                </a:outerShdw>
              </a:effectLst>
            </a:endParaRPr>
          </a:p>
        </p:txBody>
      </p:sp>
      <p:sp>
        <p:nvSpPr>
          <p:cNvPr id="3" name="Rectangle 2"/>
          <p:cNvSpPr/>
          <p:nvPr/>
        </p:nvSpPr>
        <p:spPr>
          <a:xfrm>
            <a:off x="181627" y="766465"/>
            <a:ext cx="8686800" cy="1477328"/>
          </a:xfrm>
          <a:prstGeom prst="rect">
            <a:avLst/>
          </a:prstGeom>
        </p:spPr>
        <p:txBody>
          <a:bodyPr wrap="square">
            <a:spAutoFit/>
          </a:bodyPr>
          <a:lstStyle/>
          <a:p>
            <a:r>
              <a:rPr lang="en-US" dirty="0"/>
              <a:t>The physical media is the equipment that constitutes and supports a network:</a:t>
            </a:r>
          </a:p>
          <a:p>
            <a:r>
              <a:rPr lang="en-US" dirty="0"/>
              <a:t> 1- Modem: </a:t>
            </a:r>
            <a:r>
              <a:rPr lang="en-US" dirty="0" smtClean="0"/>
              <a:t>A </a:t>
            </a:r>
            <a:r>
              <a:rPr lang="en-US" dirty="0"/>
              <a:t>modem is a device that allows computers to exchange information via a telephone line .modem is short for modulator – demodulator .and it converts digital pulses to audio frequencies and back again to allow transmission over analogy phone circuits.</a:t>
            </a:r>
          </a:p>
        </p:txBody>
      </p:sp>
      <p:sp>
        <p:nvSpPr>
          <p:cNvPr id="4" name="Rectangle 3"/>
          <p:cNvSpPr/>
          <p:nvPr/>
        </p:nvSpPr>
        <p:spPr>
          <a:xfrm>
            <a:off x="305323" y="2362200"/>
            <a:ext cx="8686800" cy="3139321"/>
          </a:xfrm>
          <a:prstGeom prst="rect">
            <a:avLst/>
          </a:prstGeom>
        </p:spPr>
        <p:txBody>
          <a:bodyPr wrap="square">
            <a:spAutoFit/>
          </a:bodyPr>
          <a:lstStyle/>
          <a:p>
            <a:r>
              <a:rPr lang="en-US" dirty="0"/>
              <a:t>2- Network interface card (NIC): </a:t>
            </a:r>
            <a:r>
              <a:rPr lang="en-US" dirty="0" smtClean="0"/>
              <a:t>Sometimes </a:t>
            </a:r>
            <a:r>
              <a:rPr lang="en-US" dirty="0"/>
              <a:t>called (Network Adapter) is a circuit board that was installed inside a computer. It controls the exchange of data between a computer and network.</a:t>
            </a:r>
          </a:p>
          <a:p>
            <a:r>
              <a:rPr lang="en-US" dirty="0"/>
              <a:t>3- Transmission media: </a:t>
            </a:r>
            <a:r>
              <a:rPr lang="en-US" dirty="0" smtClean="0"/>
              <a:t>It </a:t>
            </a:r>
            <a:r>
              <a:rPr lang="en-US" dirty="0"/>
              <a:t>is simply something that allows computers and other devices to exchange information. it is basically a fancy way of describing cabling, though it includes technologies such as radio or infrared waves that are used on wireless networks. Cables such as twisted pair, coaxial, or </a:t>
            </a:r>
            <a:r>
              <a:rPr lang="en-US" dirty="0" err="1"/>
              <a:t>fibre</a:t>
            </a:r>
            <a:r>
              <a:rPr lang="en-US" dirty="0"/>
              <a:t> optic, connect network adapters to adapters on other computer or to other network equipment such as hubs, routers, or switchers. With computers it is possible to use the phone lines and even your power lines as your network wiring. But most networks are built using dedicated Ethernet cables, called CAT5 or category 5 coaxial </a:t>
            </a:r>
            <a:r>
              <a:rPr lang="en-US" dirty="0" smtClean="0"/>
              <a:t>cable</a:t>
            </a:r>
            <a:endParaRPr lang="en-US" dirty="0"/>
          </a:p>
        </p:txBody>
      </p:sp>
    </p:spTree>
    <p:extLst>
      <p:ext uri="{BB962C8B-B14F-4D97-AF65-F5344CB8AC3E}">
        <p14:creationId xmlns:p14="http://schemas.microsoft.com/office/powerpoint/2010/main" val="301008451"/>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0869" y="228600"/>
            <a:ext cx="8584529" cy="1754326"/>
          </a:xfrm>
          <a:prstGeom prst="rect">
            <a:avLst/>
          </a:prstGeom>
        </p:spPr>
        <p:txBody>
          <a:bodyPr wrap="square">
            <a:spAutoFit/>
          </a:bodyPr>
          <a:lstStyle/>
          <a:p>
            <a:r>
              <a:rPr lang="en-US" dirty="0" smtClean="0"/>
              <a:t>4- </a:t>
            </a:r>
            <a:r>
              <a:rPr lang="en-US" dirty="0"/>
              <a:t>Hub: A hub is central connecting device in a network thus joins all the computers and other device together. </a:t>
            </a:r>
          </a:p>
          <a:p>
            <a:r>
              <a:rPr lang="en-US" dirty="0"/>
              <a:t>5- Switch: A switch is similar to hub but provides more intelligent through limited routing capabilities. </a:t>
            </a:r>
          </a:p>
          <a:p>
            <a:r>
              <a:rPr lang="en-US" dirty="0"/>
              <a:t>6- Bridge: A bridge is a device that connects two networks together. </a:t>
            </a:r>
          </a:p>
          <a:p>
            <a:r>
              <a:rPr lang="en-US" dirty="0"/>
              <a:t>7- Router: A router is a device that forwards data from one network to another.</a:t>
            </a:r>
          </a:p>
        </p:txBody>
      </p:sp>
      <p:sp>
        <p:nvSpPr>
          <p:cNvPr id="8" name="Rectangle 7"/>
          <p:cNvSpPr/>
          <p:nvPr/>
        </p:nvSpPr>
        <p:spPr>
          <a:xfrm>
            <a:off x="3770337" y="2403881"/>
            <a:ext cx="1603324" cy="461665"/>
          </a:xfrm>
          <a:prstGeom prst="rect">
            <a:avLst/>
          </a:prstGeom>
          <a:solidFill>
            <a:srgbClr val="00B0F0"/>
          </a:solidFill>
        </p:spPr>
        <p:txBody>
          <a:bodyPr wrap="none">
            <a:spAutoFit/>
          </a:bodyPr>
          <a:lstStyle/>
          <a:p>
            <a:pPr algn="ctr"/>
            <a:r>
              <a:rPr lang="en-IN" sz="2400" b="1" dirty="0">
                <a:solidFill>
                  <a:srgbClr val="FF0000"/>
                </a:solidFill>
                <a:effectLst>
                  <a:outerShdw blurRad="38100" dist="38100" dir="2700000" algn="tl">
                    <a:srgbClr val="000000">
                      <a:alpha val="43137"/>
                    </a:srgbClr>
                  </a:outerShdw>
                </a:effectLst>
              </a:rPr>
              <a:t>Protocols</a:t>
            </a:r>
            <a:endParaRPr lang="en-IN" sz="2400" dirty="0">
              <a:solidFill>
                <a:srgbClr val="FF0000"/>
              </a:solidFill>
              <a:effectLst>
                <a:outerShdw blurRad="38100" dist="38100" dir="2700000" algn="tl">
                  <a:srgbClr val="000000">
                    <a:alpha val="43137"/>
                  </a:srgbClr>
                </a:outerShdw>
              </a:effectLst>
            </a:endParaRPr>
          </a:p>
        </p:txBody>
      </p:sp>
      <p:sp>
        <p:nvSpPr>
          <p:cNvPr id="7" name="Rectangle 6"/>
          <p:cNvSpPr/>
          <p:nvPr/>
        </p:nvSpPr>
        <p:spPr>
          <a:xfrm>
            <a:off x="152401" y="2971800"/>
            <a:ext cx="9042732" cy="3416320"/>
          </a:xfrm>
          <a:prstGeom prst="rect">
            <a:avLst/>
          </a:prstGeom>
        </p:spPr>
        <p:txBody>
          <a:bodyPr wrap="square">
            <a:spAutoFit/>
          </a:bodyPr>
          <a:lstStyle/>
          <a:p>
            <a:r>
              <a:rPr lang="en-US" b="1" dirty="0"/>
              <a:t>Protocol: </a:t>
            </a:r>
            <a:r>
              <a:rPr lang="en-US" dirty="0"/>
              <a:t>is an analogous to a language, or a set of rules, that determines, how </a:t>
            </a:r>
            <a:r>
              <a:rPr lang="en-US" dirty="0" smtClean="0"/>
              <a:t>	computers </a:t>
            </a:r>
            <a:r>
              <a:rPr lang="en-US" dirty="0"/>
              <a:t>communicate with each other. The major types of protocols are: </a:t>
            </a:r>
          </a:p>
          <a:p>
            <a:r>
              <a:rPr lang="en-US" dirty="0"/>
              <a:t>1. Transmission Control Protocol / Internet (TCP/IP):</a:t>
            </a:r>
          </a:p>
          <a:p>
            <a:pPr lvl="1"/>
            <a:r>
              <a:rPr lang="en-US" dirty="0"/>
              <a:t>One of the earliest problems to be over come in the history of networking was how to get different type of computers to be able to talk to each other. This was done by creating Transmission Control Protocol / Internet Protocol (TCP/IP). TCP/IP is actually not just one protocol but a suits of protocols .TCP/IP allows computers with even totally different architectures to talk one to another. the TCP portion tell the computers how to talk to each others, and the IP portion acts as the "packaging" used to ship messages from one computer to another. Two computers establish communication with TCP and then exchange data within the package of IP. </a:t>
            </a:r>
          </a:p>
        </p:txBody>
      </p:sp>
    </p:spTree>
    <p:extLst>
      <p:ext uri="{BB962C8B-B14F-4D97-AF65-F5344CB8AC3E}">
        <p14:creationId xmlns:p14="http://schemas.microsoft.com/office/powerpoint/2010/main" val="2422960926"/>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0" y="2357735"/>
            <a:ext cx="2613216" cy="461665"/>
          </a:xfrm>
          <a:prstGeom prst="rect">
            <a:avLst/>
          </a:prstGeom>
          <a:solidFill>
            <a:srgbClr val="00B0F0"/>
          </a:solidFill>
        </p:spPr>
        <p:txBody>
          <a:bodyPr wrap="none">
            <a:spAutoFit/>
          </a:bodyPr>
          <a:lstStyle/>
          <a:p>
            <a:r>
              <a:rPr lang="en-IN" sz="2400" b="1" i="1" dirty="0">
                <a:solidFill>
                  <a:srgbClr val="FF0000"/>
                </a:solidFill>
                <a:effectLst>
                  <a:outerShdw blurRad="38100" dist="38100" dir="2700000" algn="tl">
                    <a:srgbClr val="000000">
                      <a:alpha val="43137"/>
                    </a:srgbClr>
                  </a:outerShdw>
                </a:effectLst>
              </a:rPr>
              <a:t>Important terms </a:t>
            </a:r>
          </a:p>
        </p:txBody>
      </p:sp>
      <p:sp>
        <p:nvSpPr>
          <p:cNvPr id="5" name="Rectangle 4"/>
          <p:cNvSpPr/>
          <p:nvPr/>
        </p:nvSpPr>
        <p:spPr>
          <a:xfrm>
            <a:off x="508768" y="381000"/>
            <a:ext cx="8153400" cy="1754326"/>
          </a:xfrm>
          <a:prstGeom prst="rect">
            <a:avLst/>
          </a:prstGeom>
        </p:spPr>
        <p:txBody>
          <a:bodyPr wrap="square">
            <a:spAutoFit/>
          </a:bodyPr>
          <a:lstStyle/>
          <a:p>
            <a:r>
              <a:rPr lang="en-US" dirty="0"/>
              <a:t>2. File Transfer Protocol (FTP): </a:t>
            </a:r>
          </a:p>
          <a:p>
            <a:r>
              <a:rPr lang="en-US" dirty="0"/>
              <a:t>Allows your computer to rapidly retrieve complex files intact from a remote computer and view or save them on your computer. </a:t>
            </a:r>
          </a:p>
          <a:p>
            <a:r>
              <a:rPr lang="en-US" dirty="0"/>
              <a:t>3. Hyper Text Transfer Protocol (Http): </a:t>
            </a:r>
          </a:p>
          <a:p>
            <a:r>
              <a:rPr lang="en-US" dirty="0"/>
              <a:t>The method used to transmit the data for that page. On the web, its usually (http), in an address, the protocol is followed by: //</a:t>
            </a:r>
          </a:p>
        </p:txBody>
      </p:sp>
      <p:sp>
        <p:nvSpPr>
          <p:cNvPr id="6" name="Rectangle 5"/>
          <p:cNvSpPr/>
          <p:nvPr/>
        </p:nvSpPr>
        <p:spPr>
          <a:xfrm>
            <a:off x="609600" y="2819400"/>
            <a:ext cx="8305800" cy="2031325"/>
          </a:xfrm>
          <a:prstGeom prst="rect">
            <a:avLst/>
          </a:prstGeom>
        </p:spPr>
        <p:txBody>
          <a:bodyPr wrap="square">
            <a:spAutoFit/>
          </a:bodyPr>
          <a:lstStyle/>
          <a:p>
            <a:r>
              <a:rPr lang="en-US" dirty="0" smtClean="0"/>
              <a:t>Upload</a:t>
            </a:r>
            <a:r>
              <a:rPr lang="en-US" dirty="0"/>
              <a:t>: to upload is to copy files from the computer to the internet. </a:t>
            </a:r>
          </a:p>
          <a:p>
            <a:r>
              <a:rPr lang="en-US" dirty="0"/>
              <a:t>Download files: to download is to copy a file from the internet to your computer. </a:t>
            </a:r>
          </a:p>
          <a:p>
            <a:endParaRPr lang="en-US" dirty="0"/>
          </a:p>
          <a:p>
            <a:r>
              <a:rPr lang="en-US" dirty="0"/>
              <a:t>Hyper Text Markup Language (HTML):</a:t>
            </a:r>
          </a:p>
          <a:p>
            <a:r>
              <a:rPr lang="en-US" dirty="0"/>
              <a:t>The files in web sites are building by using a programming language called HTML (Hyper Text Markup Language). This markup language specifies the content, formatting graphics, and navigation for the files called a Web page.</a:t>
            </a:r>
          </a:p>
        </p:txBody>
      </p:sp>
    </p:spTree>
    <p:extLst>
      <p:ext uri="{BB962C8B-B14F-4D97-AF65-F5344CB8AC3E}">
        <p14:creationId xmlns:p14="http://schemas.microsoft.com/office/powerpoint/2010/main" val="116833934"/>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6564" y="304800"/>
            <a:ext cx="8585036" cy="5909310"/>
          </a:xfrm>
          <a:prstGeom prst="rect">
            <a:avLst/>
          </a:prstGeom>
        </p:spPr>
        <p:txBody>
          <a:bodyPr wrap="square">
            <a:spAutoFit/>
          </a:bodyPr>
          <a:lstStyle/>
          <a:p>
            <a:r>
              <a:rPr lang="en-US" b="1" dirty="0"/>
              <a:t>World Wide Web (WWW) </a:t>
            </a:r>
          </a:p>
          <a:p>
            <a:pPr algn="just"/>
            <a:r>
              <a:rPr lang="en-US" dirty="0"/>
              <a:t>It is actually a subset of the internet, although most internet users deal almost exclusively with the World Wide Web. The web is a collection of servers and files. The files are created using HTML language. </a:t>
            </a:r>
          </a:p>
          <a:p>
            <a:pPr algn="just"/>
            <a:r>
              <a:rPr lang="en-US" dirty="0"/>
              <a:t>The WWW incorporates all of the internet services and much more. When you log onto the internet using Netscape or another browser such as Microsoft internet explorer, you are viewing documents on the World Wide Web. The current foundation on which the WWW functions is Hypertext using HTML Language. This is what provides highlighted links to other documents on the web, and it is the feature which is unique and revolutionary about the web. </a:t>
            </a:r>
            <a:r>
              <a:rPr lang="en-US" dirty="0" err="1"/>
              <a:t>URL”Uniform</a:t>
            </a:r>
            <a:r>
              <a:rPr lang="en-US" dirty="0"/>
              <a:t> Resource Locations” are the unique addresses of documents on the web. </a:t>
            </a:r>
          </a:p>
          <a:p>
            <a:pPr algn="just"/>
            <a:r>
              <a:rPr lang="en-US" dirty="0"/>
              <a:t>The internet and the World Wide Web are closely related but not the same. </a:t>
            </a:r>
          </a:p>
          <a:p>
            <a:pPr algn="just"/>
            <a:r>
              <a:rPr lang="en-US" dirty="0"/>
              <a:t>•	The internet is a decentralized global network of computers. </a:t>
            </a:r>
          </a:p>
          <a:p>
            <a:pPr algn="just"/>
            <a:r>
              <a:rPr lang="en-US" dirty="0"/>
              <a:t>•	The web is a collection of documents, or web sites, that you can access using the internet and your web browser software. The web comprises the vast majority (but not quite all) of the content available over the internet. </a:t>
            </a:r>
          </a:p>
          <a:p>
            <a:pPr algn="just"/>
            <a:endParaRPr lang="en-US" dirty="0"/>
          </a:p>
          <a:p>
            <a:pPr algn="just"/>
            <a:r>
              <a:rPr lang="en-US" b="1" dirty="0"/>
              <a:t>Browser </a:t>
            </a:r>
          </a:p>
          <a:p>
            <a:pPr algn="just"/>
            <a:r>
              <a:rPr lang="en-US" dirty="0"/>
              <a:t>A browser is web pages are vied using an application called a browser, internet explorer being one example. The browser processes the HTML files to generate the display and manage your navigation.</a:t>
            </a:r>
          </a:p>
        </p:txBody>
      </p:sp>
    </p:spTree>
    <p:extLst>
      <p:ext uri="{BB962C8B-B14F-4D97-AF65-F5344CB8AC3E}">
        <p14:creationId xmlns:p14="http://schemas.microsoft.com/office/powerpoint/2010/main" val="2466993502"/>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04800"/>
            <a:ext cx="7253146" cy="214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03337" y="2257880"/>
            <a:ext cx="8229600" cy="1077218"/>
          </a:xfrm>
          <a:prstGeom prst="rect">
            <a:avLst/>
          </a:prstGeom>
        </p:spPr>
        <p:txBody>
          <a:bodyPr wrap="square">
            <a:spAutoFit/>
          </a:bodyPr>
          <a:lstStyle/>
          <a:p>
            <a:r>
              <a:rPr lang="en-US" sz="1600" b="1" dirty="0"/>
              <a:t>Domain name</a:t>
            </a:r>
          </a:p>
          <a:p>
            <a:r>
              <a:rPr lang="en-US" sz="1600" dirty="0"/>
              <a:t>It is the name of the web site. Domains divided Word wide Web sites into categories based on the nature of their owner, and they form part of a site’s address, or uniform resource locator (URL), which is the address of an internet file. </a:t>
            </a: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3411298"/>
            <a:ext cx="7561993" cy="2913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2482813"/>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02496" y="2438400"/>
            <a:ext cx="6096000" cy="1107996"/>
          </a:xfrm>
          <a:prstGeom prst="rect">
            <a:avLst/>
          </a:prstGeom>
          <a:noFill/>
        </p:spPr>
        <p:txBody>
          <a:bodyPr wrap="square">
            <a:spAutoFit/>
          </a:bodyPr>
          <a:lstStyle/>
          <a:p>
            <a:r>
              <a:rPr lang="en-IN" sz="6600" b="1" i="1" dirty="0" smtClean="0">
                <a:solidFill>
                  <a:srgbClr val="0000FF"/>
                </a:solidFill>
              </a:rPr>
              <a:t>THANK - YOU</a:t>
            </a:r>
            <a:endParaRPr lang="en-IN" sz="6600" dirty="0">
              <a:solidFill>
                <a:srgbClr val="0000FF"/>
              </a:solidFill>
            </a:endParaRPr>
          </a:p>
        </p:txBody>
      </p:sp>
    </p:spTree>
    <p:extLst>
      <p:ext uri="{BB962C8B-B14F-4D97-AF65-F5344CB8AC3E}">
        <p14:creationId xmlns:p14="http://schemas.microsoft.com/office/powerpoint/2010/main" val="147906207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by="(-#ppt_w*2)" calcmode="lin" valueType="num">
                                      <p:cBhvr rctx="PPT">
                                        <p:cTn id="7" dur="500" autoRev="1" fill="hold">
                                          <p:stCondLst>
                                            <p:cond delay="0"/>
                                          </p:stCondLst>
                                        </p:cTn>
                                        <p:tgtEl>
                                          <p:spTgt spid="3"/>
                                        </p:tgtEl>
                                        <p:attrNameLst>
                                          <p:attrName>ppt_w</p:attrName>
                                        </p:attrNameLst>
                                      </p:cBhvr>
                                    </p:anim>
                                    <p:anim by="(#ppt_w*0.50)" calcmode="lin" valueType="num">
                                      <p:cBhvr>
                                        <p:cTn id="8" dur="500" decel="50000" autoRev="1" fill="hold">
                                          <p:stCondLst>
                                            <p:cond delay="0"/>
                                          </p:stCondLst>
                                        </p:cTn>
                                        <p:tgtEl>
                                          <p:spTgt spid="3"/>
                                        </p:tgtEl>
                                        <p:attrNameLst>
                                          <p:attrName>ppt_x</p:attrName>
                                        </p:attrNameLst>
                                      </p:cBhvr>
                                    </p:anim>
                                    <p:anim from="(-#ppt_h/2)" to="(#ppt_y)" calcmode="lin" valueType="num">
                                      <p:cBhvr>
                                        <p:cTn id="9" dur="1000" fill="hold">
                                          <p:stCondLst>
                                            <p:cond delay="0"/>
                                          </p:stCondLst>
                                        </p:cTn>
                                        <p:tgtEl>
                                          <p:spTgt spid="3"/>
                                        </p:tgtEl>
                                        <p:attrNameLst>
                                          <p:attrName>ppt_y</p:attrName>
                                        </p:attrNameLst>
                                      </p:cBhvr>
                                    </p:anim>
                                    <p:animRot by="21600000">
                                      <p:cBhvr>
                                        <p:cTn id="10" dur="1000" fill="hold">
                                          <p:stCondLst>
                                            <p:cond delay="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1263</TotalTime>
  <Words>928</Words>
  <Application>Microsoft Office PowerPoint</Application>
  <PresentationFormat>On-screen Show (4:3)</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Edge</vt:lpstr>
      <vt:lpstr>Computers Principles 8 Lecture/ Internet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Qasim</dc:creator>
  <cp:lastModifiedBy>Qasim</cp:lastModifiedBy>
  <cp:revision>144</cp:revision>
  <cp:lastPrinted>2014-12-28T08:36:58Z</cp:lastPrinted>
  <dcterms:created xsi:type="dcterms:W3CDTF">1601-01-01T00:00:00Z</dcterms:created>
  <dcterms:modified xsi:type="dcterms:W3CDTF">2018-11-19T08:19:11Z</dcterms:modified>
</cp:coreProperties>
</file>